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6" r:id="rId4"/>
  </p:sldMasterIdLst>
  <p:notesMasterIdLst>
    <p:notesMasterId r:id="rId17"/>
  </p:notesMasterIdLst>
  <p:sldIdLst>
    <p:sldId id="261" r:id="rId5"/>
    <p:sldId id="273" r:id="rId6"/>
    <p:sldId id="263" r:id="rId7"/>
    <p:sldId id="277" r:id="rId8"/>
    <p:sldId id="264" r:id="rId9"/>
    <p:sldId id="265" r:id="rId10"/>
    <p:sldId id="275" r:id="rId11"/>
    <p:sldId id="267" r:id="rId12"/>
    <p:sldId id="269" r:id="rId13"/>
    <p:sldId id="270"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8" autoAdjust="0"/>
    <p:restoredTop sz="69195" autoAdjust="0"/>
  </p:normalViewPr>
  <p:slideViewPr>
    <p:cSldViewPr snapToGrid="0">
      <p:cViewPr varScale="1">
        <p:scale>
          <a:sx n="58" d="100"/>
          <a:sy n="58" d="100"/>
        </p:scale>
        <p:origin x="1421"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github.com/kendarorg"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kendar.org/" TargetMode="External"/><Relationship Id="rId5" Type="http://schemas.openxmlformats.org/officeDocument/2006/relationships/hyperlink" Target="mailto:enrico.daros@gmail.com" TargetMode="External"/><Relationship Id="rId4" Type="http://schemas.openxmlformats.org/officeDocument/2006/relationships/hyperlink" Target="https://www.linkedin.com/in/enricodaro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Hi, my name is Enrico Da Ros and this is “The Protocol Master, Impossible testing at hands” </a:t>
            </a:r>
          </a:p>
          <a:p>
            <a:pPr marL="0" indent="0">
              <a:buNone/>
            </a:pPr>
            <a:endParaRPr lang="en-US" dirty="0"/>
          </a:p>
          <a:p>
            <a:pPr marL="0" indent="0">
              <a:buNone/>
            </a:pPr>
            <a:r>
              <a:rPr lang="en-US" dirty="0"/>
              <a:t>Remove bin and obj from net-core projects</a:t>
            </a:r>
          </a:p>
          <a:p>
            <a:pPr marL="0" indent="0">
              <a:buNone/>
            </a:pPr>
            <a:r>
              <a:rPr lang="en-US" dirty="0"/>
              <a:t>Loaded before all the docker images</a:t>
            </a:r>
          </a:p>
          <a:p>
            <a:pPr marL="0" indent="0">
              <a:buNone/>
            </a:pPr>
            <a:endParaRPr lang="en-US" dirty="0"/>
          </a:p>
          <a:p>
            <a:pPr marL="0" indent="0">
              <a:buNone/>
            </a:pPr>
            <a:r>
              <a:rPr lang="en-US" dirty="0"/>
              <a:t>https://192.168.56.2:9443/#!/2/docker/stacks</a:t>
            </a:r>
          </a:p>
          <a:p>
            <a:pPr marL="0" indent="0">
              <a:buNone/>
            </a:pPr>
            <a:r>
              <a:rPr lang="en-US" dirty="0"/>
              <a:t>http://net-core-tpm:8081/swagger-ui/index.html#/</a:t>
            </a:r>
          </a:p>
          <a:p>
            <a:r>
              <a:rPr lang="en-US" dirty="0"/>
              <a:t>Proxy 162.168.56.2:29000</a:t>
            </a:r>
          </a:p>
          <a:p>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a:t>
            </a:fld>
            <a:endParaRPr lang="en-US" dirty="0"/>
          </a:p>
        </p:txBody>
      </p:sp>
    </p:spTree>
    <p:extLst>
      <p:ext uri="{BB962C8B-B14F-4D97-AF65-F5344CB8AC3E}">
        <p14:creationId xmlns:p14="http://schemas.microsoft.com/office/powerpoint/2010/main" val="13924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time!</a:t>
            </a:r>
          </a:p>
        </p:txBody>
      </p:sp>
      <p:sp>
        <p:nvSpPr>
          <p:cNvPr id="4" name="Slide Number Placeholder 3"/>
          <p:cNvSpPr>
            <a:spLocks noGrp="1"/>
          </p:cNvSpPr>
          <p:nvPr>
            <p:ph type="sldNum" sz="quarter" idx="5"/>
          </p:nvPr>
        </p:nvSpPr>
        <p:spPr/>
        <p:txBody>
          <a:bodyPr/>
          <a:lstStyle/>
          <a:p>
            <a:fld id="{C275CD8D-B1D9-4658-A4F0-38CA8D83ED5D}" type="slidenum">
              <a:rPr lang="en-US" smtClean="0"/>
              <a:t>12</a:t>
            </a:fld>
            <a:endParaRPr lang="en-US" dirty="0"/>
          </a:p>
        </p:txBody>
      </p:sp>
    </p:spTree>
    <p:extLst>
      <p:ext uri="{BB962C8B-B14F-4D97-AF65-F5344CB8AC3E}">
        <p14:creationId xmlns:p14="http://schemas.microsoft.com/office/powerpoint/2010/main" val="363659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Protocol Master? TPM Is a Transparent Proxy, an Emulator and a Network Packet Analyzer, a simple command line Java application that can be placed between your software and all supported external system as a kind Man-In-The-Middle to log, record, replay and modify all the interactions. Following this approach, you can simulate a whole infrastructure without even coding.</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4015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Think about how much time is spent creating mocks for all your services, setting up fake databases or external service. What happens when the underlying QA data changes and the entities your test were based on are no more available. How can you create Integration Tests involving queues when you do not want to interact with the real infrastructure. </a:t>
            </a:r>
          </a:p>
          <a:p>
            <a:pPr marL="0" indent="0">
              <a:buNone/>
            </a:pPr>
            <a:r>
              <a:rPr lang="en-US" dirty="0"/>
              <a:t>Another common situation is when an API does not exist yet and you need to verify its interactions. Or when you want to check what happens in “extreme situations”, with a Chaos Engineering approach, like when a service is slow or is limited via throttling. What happens when an unexpected HTTP error code is received, or the wrong data is returned from the storage.</a:t>
            </a:r>
          </a:p>
          <a:p>
            <a:pPr marL="0" indent="0">
              <a:buNone/>
            </a:pPr>
            <a:endParaRPr lang="en-US" dirty="0"/>
          </a:p>
          <a:p>
            <a:pPr marL="0" indent="0">
              <a:buNone/>
            </a:pPr>
            <a:r>
              <a:rPr lang="en-US" dirty="0"/>
              <a:t>For http interactions you can find already some product like Microsoft dev-proxy but what about the rest. With TPM instead you can handle a bunch of protocols and scenarios.</a:t>
            </a:r>
          </a:p>
          <a:p>
            <a:pPr marL="0" indent="0">
              <a:buNone/>
            </a:pPr>
            <a:r>
              <a:rPr lang="en-US" dirty="0"/>
              <a:t>You can easily create “Gold standard” tests to avoid regressions, only one run can be used an infinite number of times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Think about how much time is spent creating mocks for all your services, setting up fake databases or external service. What happens when the underlying QA data changes and the entities your test were based on are no more available. How can you create Integration Tests involving queues when you do not want to interact with the real infrastructure. </a:t>
            </a:r>
          </a:p>
          <a:p>
            <a:pPr marL="0" indent="0">
              <a:buNone/>
            </a:pPr>
            <a:r>
              <a:rPr lang="en-US" dirty="0"/>
              <a:t>Another common situation is when an API does not exist yet and you need to verify its interactions. Or when you want to check what happens in “extreme situations”, with a Chaos Engineering approach, like when a service is slow or is limited via throttling. What happens when an unexpected HTTP error code is received, or the wrong data is returned from the storage.</a:t>
            </a:r>
          </a:p>
          <a:p>
            <a:pPr marL="0" indent="0">
              <a:buNone/>
            </a:pPr>
            <a:endParaRPr lang="en-US" dirty="0"/>
          </a:p>
          <a:p>
            <a:pPr marL="0" indent="0">
              <a:buNone/>
            </a:pPr>
            <a:r>
              <a:rPr lang="en-US" dirty="0"/>
              <a:t>For http interactions you can find already some product like Microsoft dev-proxy but what about the rest. With TPM instead you can handle a bunch of protocols and scenarios.</a:t>
            </a:r>
          </a:p>
          <a:p>
            <a:pPr marL="0" indent="0">
              <a:buNone/>
            </a:pPr>
            <a:r>
              <a:rPr lang="en-US" dirty="0"/>
              <a:t>You can easily create “Gold standard” tests to avoid regressions, only one run can be used an infinite number of times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can do all of this with TPM and you can do this with your preferred system and architecture. </a:t>
            </a:r>
          </a:p>
          <a:p>
            <a:pPr marL="0" indent="0">
              <a:buNone/>
            </a:pPr>
            <a:endParaRPr lang="en-US" dirty="0"/>
          </a:p>
          <a:p>
            <a:pPr marL="0" indent="0">
              <a:buNone/>
            </a:pPr>
            <a:r>
              <a:rPr lang="en-US" dirty="0"/>
              <a:t>The system can run locally via command line (leveraging its internal a proxy to record http calls from a browser) or as a Docker image. You can event integrate it in your CI/CD pipeline. All without caring about the Language/Infrastructure/Architecture since the emulation is built upon the –real- wire protocol used by the services emulated. </a:t>
            </a:r>
          </a:p>
          <a:p>
            <a:pPr marL="0" indent="0">
              <a:buNone/>
            </a:pPr>
            <a:endParaRPr lang="en-US" dirty="0"/>
          </a:p>
          <a:p>
            <a:pPr marL="0" indent="0">
              <a:buNone/>
            </a:pPr>
            <a:r>
              <a:rPr lang="en-US" dirty="0"/>
              <a:t>There will be no difference between calling TPM or a real server. The language spoken is raw TCP data, no need for weird AOP techniques, custom drivers (been there done that…never again). Just use the TPM as a unique entry point exposing all the services you need.</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223911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is a simple “</a:t>
            </a:r>
            <a:r>
              <a:rPr lang="en-US" dirty="0" err="1"/>
              <a:t>todo</a:t>
            </a:r>
            <a:r>
              <a:rPr lang="en-US" dirty="0"/>
              <a:t>” application to demonstrate the handling of MySQL, and HTTP communications. </a:t>
            </a:r>
          </a:p>
          <a:p>
            <a:pPr marL="0" indent="0">
              <a:buNone/>
            </a:pPr>
            <a:r>
              <a:rPr lang="en-US" dirty="0"/>
              <a:t>I will demonstrate you some “Chaos engineering” testing</a:t>
            </a:r>
          </a:p>
          <a:p>
            <a:pPr marL="0" indent="0">
              <a:buNone/>
            </a:pPr>
            <a:endParaRPr lang="en-US" dirty="0"/>
          </a:p>
          <a:p>
            <a:pPr marL="171450" indent="-171450">
              <a:buFont typeface="Arial" panose="020B0604020202020204" pitchFamily="34" charset="0"/>
              <a:buChar char="•"/>
            </a:pPr>
            <a:r>
              <a:rPr lang="en-US" dirty="0"/>
              <a:t>Navigate to http://net-core-http/index.html</a:t>
            </a:r>
          </a:p>
          <a:p>
            <a:pPr marL="171450" indent="-171450">
              <a:buFont typeface="Arial" panose="020B0604020202020204" pitchFamily="34" charset="0"/>
              <a:buChar char="•"/>
            </a:pPr>
            <a:r>
              <a:rPr lang="en-US" dirty="0"/>
              <a:t>Start the debugging on the web browser</a:t>
            </a:r>
          </a:p>
          <a:p>
            <a:pPr marL="171450" indent="-171450">
              <a:buFont typeface="Arial" panose="020B0604020202020204" pitchFamily="34" charset="0"/>
              <a:buChar char="•"/>
            </a:pPr>
            <a:r>
              <a:rPr lang="en-US" dirty="0"/>
              <a:t>Insert a To-Do, progress it to completed and then archive and delete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we will try some chaos engineering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Latency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Check the settings for the http latency plugin: </a:t>
            </a:r>
            <a:r>
              <a:rPr lang="en-US" dirty="0">
                <a:solidFill>
                  <a:srgbClr val="A2FCA2"/>
                </a:solidFill>
                <a:effectLst/>
              </a:rPr>
              <a:t>http://localhost:8081/api/protocols/http-01/plugins/latency-plugin/settings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Enable the plugin http://localhost:8095/api/protocols/http-01/plugins/latency-plugin/start</a:t>
            </a:r>
          </a:p>
          <a:p>
            <a:pPr marL="171450" indent="-171450">
              <a:buFont typeface="Arial" panose="020B0604020202020204" pitchFamily="34" charset="0"/>
              <a:buChar char="•"/>
            </a:pPr>
            <a:r>
              <a:rPr lang="en-US" dirty="0">
                <a:solidFill>
                  <a:srgbClr val="A2FCA2"/>
                </a:solidFill>
                <a:effectLst/>
              </a:rPr>
              <a:t>Notice the latency of the response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http://localhost:8095/api/protocols/http-01/plugins/latency-plugin/stop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Error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indent="-171450">
              <a:buFont typeface="Arial" panose="020B0604020202020204" pitchFamily="34" charset="0"/>
              <a:buChar char="•"/>
            </a:pPr>
            <a:r>
              <a:rPr lang="en-US" dirty="0"/>
              <a:t>Check the settings for the http error plugin: </a:t>
            </a:r>
            <a:r>
              <a:rPr lang="en-US" dirty="0">
                <a:solidFill>
                  <a:srgbClr val="A2FCA2"/>
                </a:solidFill>
                <a:effectLst/>
              </a:rPr>
              <a:t>http://localhost:8081/api/protocols/http-01/plugins/error-plugin/settings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The error should appear on 70% of API calls</a:t>
            </a:r>
          </a:p>
          <a:p>
            <a:pPr marL="171450" indent="-171450">
              <a:buFont typeface="Arial" panose="020B0604020202020204" pitchFamily="34" charset="0"/>
              <a:buChar char="•"/>
            </a:pPr>
            <a:r>
              <a:rPr lang="en-US" dirty="0">
                <a:solidFill>
                  <a:srgbClr val="A2FCA2"/>
                </a:solidFill>
                <a:effectLst/>
              </a:rPr>
              <a:t>Enable the plugin http://localhost:8095/api/protocols/http-01/plugins/error-plugin/start</a:t>
            </a:r>
          </a:p>
          <a:p>
            <a:pPr marL="171450" indent="-171450">
              <a:buFont typeface="Arial" panose="020B0604020202020204" pitchFamily="34" charset="0"/>
              <a:buChar char="•"/>
            </a:pPr>
            <a:r>
              <a:rPr lang="en-US" dirty="0">
                <a:solidFill>
                  <a:srgbClr val="A2FCA2"/>
                </a:solidFill>
                <a:effectLst/>
              </a:rPr>
              <a:t>Notice the random errors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http://localhost:8095/api/protocols/http-01/plugins/error-plugin/stop</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Throttling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Check the settings for the http error plugin: </a:t>
            </a:r>
            <a:r>
              <a:rPr lang="en-US" dirty="0">
                <a:solidFill>
                  <a:srgbClr val="A2FCA2"/>
                </a:solidFill>
                <a:effectLst/>
              </a:rPr>
              <a:t>http://localhost:8081/api/protocols/http-01/plugins/</a:t>
            </a:r>
            <a:r>
              <a:rPr lang="en-US" dirty="0">
                <a:solidFill>
                  <a:srgbClr val="C77DBB"/>
                </a:solidFill>
                <a:effectLst/>
              </a:rPr>
              <a:t>rate-limit-plugin</a:t>
            </a:r>
            <a:r>
              <a:rPr lang="en-US" dirty="0">
                <a:solidFill>
                  <a:srgbClr val="A2FCA2"/>
                </a:solidFill>
                <a:effectLst/>
              </a:rPr>
              <a:t>/settings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Open the http://net-core-rest/api/tasks api</a:t>
            </a:r>
          </a:p>
          <a:p>
            <a:pPr marL="171450" indent="-171450">
              <a:buFont typeface="Arial" panose="020B0604020202020204" pitchFamily="34" charset="0"/>
              <a:buChar char="•"/>
            </a:pPr>
            <a:r>
              <a:rPr lang="en-US" dirty="0">
                <a:solidFill>
                  <a:srgbClr val="A2FCA2"/>
                </a:solidFill>
                <a:effectLst/>
              </a:rPr>
              <a:t>Enable the plugin http://localhost:8095/api/protocols/http-01/plugins/</a:t>
            </a:r>
            <a:r>
              <a:rPr lang="en-US" dirty="0">
                <a:solidFill>
                  <a:srgbClr val="C77DBB"/>
                </a:solidFill>
                <a:effectLst/>
              </a:rPr>
              <a:t>rate-limit-plugin</a:t>
            </a:r>
            <a:r>
              <a:rPr lang="en-US" dirty="0">
                <a:solidFill>
                  <a:srgbClr val="A2FCA2"/>
                </a:solidFill>
                <a:effectLst/>
              </a:rPr>
              <a:t>/start</a:t>
            </a:r>
          </a:p>
          <a:p>
            <a:pPr marL="171450" indent="-171450">
              <a:buFont typeface="Arial" panose="020B0604020202020204" pitchFamily="34" charset="0"/>
              <a:buChar char="•"/>
            </a:pPr>
            <a:r>
              <a:rPr lang="en-US" dirty="0">
                <a:solidFill>
                  <a:srgbClr val="A2FCA2"/>
                </a:solidFill>
                <a:effectLst/>
              </a:rPr>
              <a:t>Refresh furiously to simulate the need for throttling</a:t>
            </a:r>
          </a:p>
          <a:p>
            <a:pPr marL="171450" indent="-171450">
              <a:buFont typeface="Arial" panose="020B0604020202020204" pitchFamily="34" charset="0"/>
              <a:buChar char="•"/>
            </a:pPr>
            <a:r>
              <a:rPr lang="en-US" dirty="0">
                <a:solidFill>
                  <a:srgbClr val="A2FCA2"/>
                </a:solidFill>
                <a:effectLst/>
              </a:rPr>
              <a:t>See the 429!</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a:t>
            </a:r>
            <a:r>
              <a:rPr lang="en-US" dirty="0">
                <a:solidFill>
                  <a:srgbClr val="C77DBB"/>
                </a:solidFill>
                <a:effectLst/>
              </a:rPr>
              <a:t>rate-limit-plugin</a:t>
            </a:r>
            <a:r>
              <a:rPr lang="en-US" dirty="0">
                <a:solidFill>
                  <a:srgbClr val="A2FCA2"/>
                </a:solidFill>
                <a:effectLst/>
              </a:rPr>
              <a:t>/stop</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313267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Here we can try a full recording of the application interactions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I preload a scenario</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http record plugin </a:t>
            </a:r>
            <a:r>
              <a:rPr lang="en-US" dirty="0">
                <a:solidFill>
                  <a:srgbClr val="A2FCA2"/>
                </a:solidFill>
                <a:effectLst/>
              </a:rPr>
              <a:t>http://localhost:8081/api/protocols/http-01/plugins/record-plugin/settings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MySQL </a:t>
            </a:r>
            <a:r>
              <a:rPr lang="en-US" dirty="0">
                <a:solidFill>
                  <a:srgbClr val="A2FCA2"/>
                </a:solidFill>
                <a:effectLst/>
              </a:rPr>
              <a:t>http://localhost:8081/api/global/settings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Notice how we defined the proxied server connection, this is where we will retrieve the data</a:t>
            </a:r>
            <a:endParaRPr lang="en-US" dirty="0"/>
          </a:p>
          <a:p>
            <a:pPr marL="171450" indent="-171450">
              <a:buFont typeface="Arial" panose="020B0604020202020204" pitchFamily="34" charset="0"/>
              <a:buChar char="•"/>
            </a:pPr>
            <a:r>
              <a:rPr lang="en-US" dirty="0"/>
              <a:t>Start the recording on all plugins </a:t>
            </a:r>
            <a:r>
              <a:rPr lang="en-US" dirty="0">
                <a:solidFill>
                  <a:srgbClr val="A2FCA2"/>
                </a:solidFill>
                <a:effectLst/>
              </a:rPr>
              <a:t>http://localhost:8081/api/protocols/all/plugins/record-plugin/start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Stop the recording on all plugins </a:t>
            </a:r>
            <a:r>
              <a:rPr lang="en-US" dirty="0">
                <a:solidFill>
                  <a:srgbClr val="A2FCA2"/>
                </a:solidFill>
                <a:effectLst/>
              </a:rPr>
              <a:t>http://localhost:8081/api/protocols/all/plugins/record-plugin/stop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You can now explore all the calls made by the application</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t>Explore the data recorded: </a:t>
            </a:r>
            <a:r>
              <a:rPr lang="en-US" dirty="0">
                <a:solidFill>
                  <a:srgbClr val="A2FCA2"/>
                </a:solidFill>
                <a:effectLst/>
              </a:rPr>
              <a:t>http://localhost:8081/api/global/storage/items?maxLength=100</a:t>
            </a:r>
          </a:p>
          <a:p>
            <a:pPr marL="181240" indent="-181240">
              <a:buFont typeface="Arial" panose="020B0604020202020204" pitchFamily="34" charset="0"/>
              <a:buChar char="•"/>
            </a:pPr>
            <a:r>
              <a:rPr lang="en-US" dirty="0">
                <a:solidFill>
                  <a:srgbClr val="A2FCA2"/>
                </a:solidFill>
                <a:effectLst/>
              </a:rPr>
              <a:t>Explore a specific response item: http://localhost:8081/api/global/storage/items/mqtt-01/0000000009</a:t>
            </a: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Database server</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MySQL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MySQL replay plugin http://localhost:8081/api/protocols/mysql-01/plugins/replay-plugin/start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http://localhost:8081/api/protocols/mysql-01/plugins/replay-plugin/stop</a:t>
            </a:r>
          </a:p>
          <a:p>
            <a:pPr marL="171450" indent="-171450">
              <a:buFont typeface="Arial" panose="020B0604020202020204" pitchFamily="34" charset="0"/>
              <a:buChar char="•"/>
            </a:pPr>
            <a:endParaRPr lang="en-US" dirty="0">
              <a:solidFill>
                <a:srgbClr val="A2FCA2"/>
              </a:solidFill>
              <a:effectLst/>
            </a:endParaRP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APIs</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net-core-rest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http replay plugin http://localhost:8081/api/protocols/http-01/plugins/replay-plugin/start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http://localhost:8081/api/protocols/http-01/plugins/replay-plugin/stop</a:t>
            </a:r>
          </a:p>
          <a:p>
            <a:pPr marL="171450" indent="-171450">
              <a:buFont typeface="Arial" panose="020B0604020202020204" pitchFamily="34" charset="0"/>
              <a:buChar char="•"/>
            </a:pPr>
            <a:endParaRPr lang="en-US" dirty="0">
              <a:solidFill>
                <a:srgbClr val="A2FCA2"/>
              </a:solidFill>
              <a:effectLst/>
            </a:endParaRPr>
          </a:p>
          <a:p>
            <a:pPr marL="171450" indent="-171450">
              <a:buFont typeface="Arial" panose="020B0604020202020204" pitchFamily="34" charset="0"/>
              <a:buChar char="•"/>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202148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whole system is plugin-based, you can create Java 17 jars to intercept specific request/response and act on the whole communication pipeline</a:t>
            </a:r>
          </a:p>
          <a:p>
            <a:pPr marL="171450" indent="-171450">
              <a:buFont typeface="Arial" panose="020B0604020202020204" pitchFamily="34" charset="0"/>
              <a:buChar char="•"/>
            </a:pPr>
            <a:r>
              <a:rPr lang="en-US" dirty="0"/>
              <a:t>The application provides an event system to intercept the “reporting events” to detect executions, calls and create custom reports</a:t>
            </a:r>
          </a:p>
          <a:p>
            <a:pPr marL="171450" indent="-171450">
              <a:buFont typeface="Arial" panose="020B0604020202020204" pitchFamily="34" charset="0"/>
              <a:buChar char="•"/>
            </a:pPr>
            <a:r>
              <a:rPr lang="en-US" dirty="0"/>
              <a:t>It is possible to mock specific requests (1 or more times, or after a certain amount of executions)</a:t>
            </a:r>
          </a:p>
          <a:p>
            <a:pPr marL="171450" indent="-171450">
              <a:buFont typeface="Arial" panose="020B0604020202020204" pitchFamily="34" charset="0"/>
              <a:buChar char="•"/>
            </a:pPr>
            <a:r>
              <a:rPr lang="en-US" dirty="0"/>
              <a:t>All the http and DB request/response can be “redirected” you can for example let “http://url/path” to anything else or using an Oracle data source for Grafana as if it where a Postgres Database (this is a Postgres-specific function)</a:t>
            </a:r>
          </a:p>
          <a:p>
            <a:pPr marL="171450" indent="-171450">
              <a:buFont typeface="Arial" panose="020B0604020202020204" pitchFamily="34" charset="0"/>
              <a:buChar char="•"/>
            </a:pPr>
            <a:r>
              <a:rPr lang="en-US" dirty="0"/>
              <a:t>TPM as you have seen exposes its own REST APIs to interact with simple calls, for example to setup automated tests</a:t>
            </a:r>
          </a:p>
          <a:p>
            <a:pPr marL="171450" indent="-171450">
              <a:buFont typeface="Arial" panose="020B0604020202020204" pitchFamily="34" charset="0"/>
              <a:buChar char="•"/>
            </a:pPr>
            <a:r>
              <a:rPr lang="en-US" dirty="0"/>
              <a:t>It can run most functions from command line</a:t>
            </a:r>
          </a:p>
          <a:p>
            <a:pPr marL="171450" indent="-171450">
              <a:buFont typeface="Arial" panose="020B0604020202020204" pitchFamily="34" charset="0"/>
              <a:buChar char="•"/>
            </a:pPr>
            <a:r>
              <a:rPr lang="en-US" dirty="0"/>
              <a:t>It can intercept the access to https resources, for example you can use it as a proxy for a phone and, after adding the root certificate, verify all calls made by the phone</a:t>
            </a:r>
          </a:p>
          <a:p>
            <a:pPr marL="171450" indent="-171450">
              <a:buFont typeface="Arial" panose="020B0604020202020204" pitchFamily="34" charset="0"/>
              <a:buChar char="•"/>
            </a:pPr>
            <a:r>
              <a:rPr lang="en-US" dirty="0"/>
              <a:t>All is JSON approach. To ease readability</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140479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here my details:</a:t>
            </a:r>
          </a:p>
          <a:p>
            <a:pPr marL="0" indent="0">
              <a:buNone/>
            </a:pPr>
            <a:endParaRPr lang="en-US" dirty="0"/>
          </a:p>
          <a:p>
            <a:pPr marL="171450" indent="-171450" algn="l"/>
            <a:r>
              <a:rPr lang="en-US" sz="1200" dirty="0">
                <a:solidFill>
                  <a:schemeClr val="bg1"/>
                </a:solidFill>
                <a:hlinkClick r:id="rId3">
                  <a:extLst>
                    <a:ext uri="{A12FA001-AC4F-418D-AE19-62706E023703}">
                      <ahyp:hlinkClr xmlns:ahyp="http://schemas.microsoft.com/office/drawing/2018/hyperlinkcolor" val="tx"/>
                    </a:ext>
                  </a:extLst>
                </a:hlinkClick>
              </a:rPr>
              <a:t>http://www.github.com/kendarorg</a:t>
            </a:r>
            <a:endParaRPr lang="en-US" sz="1200" dirty="0">
              <a:solidFill>
                <a:schemeClr val="bg1"/>
              </a:solidFill>
            </a:endParaRPr>
          </a:p>
          <a:p>
            <a:pPr marL="171450" indent="-171450" algn="l"/>
            <a:r>
              <a:rPr lang="en-US" sz="1200" dirty="0">
                <a:solidFill>
                  <a:schemeClr val="bg1"/>
                </a:solidFill>
                <a:hlinkClick r:id="rId4">
                  <a:extLst>
                    <a:ext uri="{A12FA001-AC4F-418D-AE19-62706E023703}">
                      <ahyp:hlinkClr xmlns:ahyp="http://schemas.microsoft.com/office/drawing/2018/hyperlinkcolor" val="tx"/>
                    </a:ext>
                  </a:extLst>
                </a:hlinkClick>
              </a:rPr>
              <a:t>https://www.linkedin.com/in/enricodaros/</a:t>
            </a:r>
            <a:endParaRPr lang="en-US" sz="1200" dirty="0">
              <a:solidFill>
                <a:schemeClr val="bg1"/>
              </a:solidFill>
            </a:endParaRPr>
          </a:p>
          <a:p>
            <a:pPr marL="171450" indent="-171450" algn="l"/>
            <a:r>
              <a:rPr lang="en-US" sz="1200" dirty="0">
                <a:solidFill>
                  <a:schemeClr val="bg1"/>
                </a:solidFill>
                <a:hlinkClick r:id="rId5">
                  <a:extLst>
                    <a:ext uri="{A12FA001-AC4F-418D-AE19-62706E023703}">
                      <ahyp:hlinkClr xmlns:ahyp="http://schemas.microsoft.com/office/drawing/2018/hyperlinkcolor" val="tx"/>
                    </a:ext>
                  </a:extLst>
                </a:hlinkClick>
              </a:rPr>
              <a:t>enrico.daros@gmail.com</a:t>
            </a:r>
            <a:endParaRPr lang="en-US" sz="1200" dirty="0">
              <a:solidFill>
                <a:schemeClr val="bg1"/>
              </a:solidFill>
            </a:endParaRPr>
          </a:p>
          <a:p>
            <a:pPr marL="171450" indent="-171450" algn="l"/>
            <a:r>
              <a:rPr lang="en-US" sz="1200" dirty="0">
                <a:solidFill>
                  <a:schemeClr val="bg1"/>
                </a:solidFill>
                <a:hlinkClick r:id="rId6">
                  <a:extLst>
                    <a:ext uri="{A12FA001-AC4F-418D-AE19-62706E023703}">
                      <ahyp:hlinkClr xmlns:ahyp="http://schemas.microsoft.com/office/drawing/2018/hyperlinkcolor" val="tx"/>
                    </a:ext>
                  </a:extLst>
                </a:hlinkClick>
              </a:rPr>
              <a:t>https://www.kendar.org</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26754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C238F-B856-42A4-BC32-194DCC130D5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886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431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18775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66333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19737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30129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42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8605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3656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128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5548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2/27/2025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67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2/27/2025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931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152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86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247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567B94D-50C4-4558-AAA1-857DDB1A21EF}" type="datetime1">
              <a:rPr lang="en-US" smtClean="0"/>
              <a:t>2/27/2025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317035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srcRect l="29907" r="18685" b="209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5380563" y="1678665"/>
            <a:ext cx="3887839" cy="2372168"/>
          </a:xfrm>
        </p:spPr>
        <p:txBody>
          <a:bodyPr>
            <a:normAutofit/>
          </a:bodyPr>
          <a:lstStyle/>
          <a:p>
            <a:pPr>
              <a:lnSpc>
                <a:spcPct val="90000"/>
              </a:lnSpc>
            </a:pPr>
            <a:r>
              <a:rPr lang="en-US" b="1" dirty="0"/>
              <a:t>The protocol master</a:t>
            </a:r>
            <a:endParaRPr lang="en-US" b="1"/>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5380563" y="4050833"/>
            <a:ext cx="3893440" cy="1096899"/>
          </a:xfrm>
        </p:spPr>
        <p:txBody>
          <a:bodyPr>
            <a:normAutofit/>
          </a:bodyPr>
          <a:lstStyle/>
          <a:p>
            <a:r>
              <a:rPr lang="en-US" sz="2400" dirty="0"/>
              <a:t>Impossible testing at hand</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CE9A-8058-0D39-256A-2180F4C88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3681A-1BDF-ED11-6D62-FA319A36CCAA}"/>
              </a:ext>
            </a:extLst>
          </p:cNvPr>
          <p:cNvSpPr>
            <a:spLocks noGrp="1"/>
          </p:cNvSpPr>
          <p:nvPr>
            <p:ph type="title"/>
          </p:nvPr>
        </p:nvSpPr>
        <p:spPr>
          <a:xfrm>
            <a:off x="1141411" y="619127"/>
            <a:ext cx="9906000" cy="930274"/>
          </a:xfrm>
        </p:spPr>
        <p:txBody>
          <a:bodyPr/>
          <a:lstStyle/>
          <a:p>
            <a:r>
              <a:rPr lang="en-US" dirty="0"/>
              <a:t>Other features</a:t>
            </a:r>
          </a:p>
        </p:txBody>
      </p:sp>
      <p:sp>
        <p:nvSpPr>
          <p:cNvPr id="3" name="Text Placeholder 2">
            <a:extLst>
              <a:ext uri="{FF2B5EF4-FFF2-40B4-BE49-F238E27FC236}">
                <a16:creationId xmlns:a16="http://schemas.microsoft.com/office/drawing/2014/main" id="{18D408F3-79BF-29FD-F998-55B6E3F39D3D}"/>
              </a:ext>
            </a:extLst>
          </p:cNvPr>
          <p:cNvSpPr>
            <a:spLocks noGrp="1"/>
          </p:cNvSpPr>
          <p:nvPr>
            <p:ph type="body" idx="1"/>
          </p:nvPr>
        </p:nvSpPr>
        <p:spPr>
          <a:xfrm>
            <a:off x="1141410" y="1576386"/>
            <a:ext cx="4649783" cy="582614"/>
          </a:xfrm>
        </p:spPr>
        <p:txBody>
          <a:bodyPr/>
          <a:lstStyle/>
          <a:p>
            <a:r>
              <a:rPr lang="en-US" sz="2800" dirty="0"/>
              <a:t>If you missed them!</a:t>
            </a:r>
          </a:p>
        </p:txBody>
      </p:sp>
      <p:sp>
        <p:nvSpPr>
          <p:cNvPr id="4" name="Content Placeholder 3">
            <a:extLst>
              <a:ext uri="{FF2B5EF4-FFF2-40B4-BE49-F238E27FC236}">
                <a16:creationId xmlns:a16="http://schemas.microsoft.com/office/drawing/2014/main" id="{B19C0767-E30C-245B-55CA-E162FEE3ADC9}"/>
              </a:ext>
            </a:extLst>
          </p:cNvPr>
          <p:cNvSpPr>
            <a:spLocks noGrp="1"/>
          </p:cNvSpPr>
          <p:nvPr>
            <p:ph sz="half" idx="2"/>
          </p:nvPr>
        </p:nvSpPr>
        <p:spPr>
          <a:xfrm>
            <a:off x="592769" y="2212969"/>
            <a:ext cx="6123914" cy="3935417"/>
          </a:xfrm>
        </p:spPr>
        <p:txBody>
          <a:bodyPr>
            <a:noAutofit/>
          </a:bodyPr>
          <a:lstStyle/>
          <a:p>
            <a:r>
              <a:rPr lang="en-US" dirty="0"/>
              <a:t>Asynchronous messages for queues</a:t>
            </a:r>
          </a:p>
          <a:p>
            <a:r>
              <a:rPr lang="en-US" dirty="0"/>
              <a:t>Fake queue messages via API</a:t>
            </a:r>
          </a:p>
          <a:p>
            <a:r>
              <a:rPr lang="en-US" dirty="0"/>
              <a:t>Java Plugin based</a:t>
            </a:r>
          </a:p>
          <a:p>
            <a:r>
              <a:rPr lang="en-US" dirty="0"/>
              <a:t>Event based architecture</a:t>
            </a:r>
          </a:p>
          <a:p>
            <a:r>
              <a:rPr lang="en-US" dirty="0"/>
              <a:t>Mock specific requests</a:t>
            </a:r>
          </a:p>
          <a:p>
            <a:r>
              <a:rPr lang="en-US" dirty="0"/>
              <a:t>Rewrite request responses</a:t>
            </a:r>
          </a:p>
          <a:p>
            <a:r>
              <a:rPr lang="en-US" dirty="0"/>
              <a:t>Expose internal APIs</a:t>
            </a:r>
          </a:p>
          <a:p>
            <a:r>
              <a:rPr lang="en-US" dirty="0"/>
              <a:t>Intercept even SSL communications</a:t>
            </a:r>
          </a:p>
          <a:p>
            <a:r>
              <a:rPr lang="en-US" dirty="0"/>
              <a:t>Internal Proxy (with WebSocket support)</a:t>
            </a:r>
          </a:p>
          <a:p>
            <a:r>
              <a:rPr lang="en-US" dirty="0"/>
              <a:t>“All is JSON” approach</a:t>
            </a:r>
          </a:p>
          <a:p>
            <a:r>
              <a:rPr lang="en-US" dirty="0"/>
              <a:t>78% code coverage</a:t>
            </a:r>
          </a:p>
        </p:txBody>
      </p:sp>
      <p:pic>
        <p:nvPicPr>
          <p:cNvPr id="8" name="Picture 7">
            <a:extLst>
              <a:ext uri="{FF2B5EF4-FFF2-40B4-BE49-F238E27FC236}">
                <a16:creationId xmlns:a16="http://schemas.microsoft.com/office/drawing/2014/main" id="{B6D45222-62A9-8545-4CF6-8F3F07DE317D}"/>
              </a:ext>
            </a:extLst>
          </p:cNvPr>
          <p:cNvPicPr>
            <a:picLocks noChangeAspect="1"/>
          </p:cNvPicPr>
          <p:nvPr/>
        </p:nvPicPr>
        <p:blipFill>
          <a:blip r:embed="rId3"/>
          <a:stretch>
            <a:fillRect/>
          </a:stretch>
        </p:blipFill>
        <p:spPr>
          <a:xfrm>
            <a:off x="6400809" y="1549401"/>
            <a:ext cx="4731346" cy="4572000"/>
          </a:xfrm>
          <a:prstGeom prst="rect">
            <a:avLst/>
          </a:prstGeom>
        </p:spPr>
      </p:pic>
    </p:spTree>
    <p:extLst>
      <p:ext uri="{BB962C8B-B14F-4D97-AF65-F5344CB8AC3E}">
        <p14:creationId xmlns:p14="http://schemas.microsoft.com/office/powerpoint/2010/main" val="143635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A477-E0EF-3068-732F-0B53EAA94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5855A-1A3F-363F-CAF8-E025BC1B1EDC}"/>
              </a:ext>
            </a:extLst>
          </p:cNvPr>
          <p:cNvSpPr>
            <a:spLocks noGrp="1"/>
          </p:cNvSpPr>
          <p:nvPr>
            <p:ph type="title"/>
          </p:nvPr>
        </p:nvSpPr>
        <p:spPr>
          <a:xfrm>
            <a:off x="1141411" y="619127"/>
            <a:ext cx="9906000" cy="930274"/>
          </a:xfrm>
        </p:spPr>
        <p:txBody>
          <a:bodyPr/>
          <a:lstStyle/>
          <a:p>
            <a:r>
              <a:rPr lang="en-US" dirty="0"/>
              <a:t>Find out more</a:t>
            </a:r>
          </a:p>
        </p:txBody>
      </p:sp>
      <p:sp>
        <p:nvSpPr>
          <p:cNvPr id="4" name="Content Placeholder 3">
            <a:extLst>
              <a:ext uri="{FF2B5EF4-FFF2-40B4-BE49-F238E27FC236}">
                <a16:creationId xmlns:a16="http://schemas.microsoft.com/office/drawing/2014/main" id="{8F0B925B-3B8C-5EB0-27BE-6AAFDC0A9575}"/>
              </a:ext>
            </a:extLst>
          </p:cNvPr>
          <p:cNvSpPr>
            <a:spLocks noGrp="1"/>
          </p:cNvSpPr>
          <p:nvPr>
            <p:ph sz="half" idx="2"/>
          </p:nvPr>
        </p:nvSpPr>
        <p:spPr>
          <a:xfrm>
            <a:off x="1141410" y="2427283"/>
            <a:ext cx="6605590" cy="3935417"/>
          </a:xfrm>
        </p:spPr>
        <p:txBody>
          <a:bodyPr>
            <a:normAutofit/>
          </a:bodyPr>
          <a:lstStyle/>
          <a:p>
            <a:r>
              <a:rPr lang="en-US" sz="2400" dirty="0"/>
              <a:t>http://www.github.com/kendarorg</a:t>
            </a:r>
          </a:p>
          <a:p>
            <a:r>
              <a:rPr lang="en-US" sz="2400" dirty="0"/>
              <a:t>https://www.linkedin.com/in/enricodaros/</a:t>
            </a:r>
          </a:p>
          <a:p>
            <a:r>
              <a:rPr lang="en-US" sz="2400" dirty="0"/>
              <a:t>enrico.daros@gmail.com</a:t>
            </a:r>
          </a:p>
          <a:p>
            <a:r>
              <a:rPr lang="en-US" sz="2400" dirty="0"/>
              <a:t>https://www.kendar.org</a:t>
            </a:r>
          </a:p>
        </p:txBody>
      </p:sp>
      <p:pic>
        <p:nvPicPr>
          <p:cNvPr id="10" name="Picture 4">
            <a:extLst>
              <a:ext uri="{FF2B5EF4-FFF2-40B4-BE49-F238E27FC236}">
                <a16:creationId xmlns:a16="http://schemas.microsoft.com/office/drawing/2014/main" id="{6D2C8FF4-2C96-7A73-71AF-0EAF9C8DA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14529"/>
          <a:stretch/>
        </p:blipFill>
        <p:spPr bwMode="auto">
          <a:xfrm>
            <a:off x="6525232" y="-17475"/>
            <a:ext cx="1833274" cy="1566876"/>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7923B8-E33A-EFBD-4CBC-F4050701266C}"/>
              </a:ext>
            </a:extLst>
          </p:cNvPr>
          <p:cNvPicPr>
            <a:picLocks noChangeAspect="1"/>
          </p:cNvPicPr>
          <p:nvPr/>
        </p:nvPicPr>
        <p:blipFill>
          <a:blip r:embed="rId4"/>
          <a:stretch>
            <a:fillRect/>
          </a:stretch>
        </p:blipFill>
        <p:spPr>
          <a:xfrm>
            <a:off x="8358506" y="3021311"/>
            <a:ext cx="2400635" cy="2400635"/>
          </a:xfrm>
          <a:prstGeom prst="rect">
            <a:avLst/>
          </a:prstGeom>
        </p:spPr>
      </p:pic>
    </p:spTree>
    <p:extLst>
      <p:ext uri="{BB962C8B-B14F-4D97-AF65-F5344CB8AC3E}">
        <p14:creationId xmlns:p14="http://schemas.microsoft.com/office/powerpoint/2010/main" val="1133582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F9D5-F55C-EEE4-0A36-F1168EF25769}"/>
              </a:ext>
            </a:extLst>
          </p:cNvPr>
          <p:cNvSpPr>
            <a:spLocks noGrp="1"/>
          </p:cNvSpPr>
          <p:nvPr>
            <p:ph type="title"/>
          </p:nvPr>
        </p:nvSpPr>
        <p:spPr/>
        <p:txBody>
          <a:bodyPr/>
          <a:lstStyle/>
          <a:p>
            <a:r>
              <a:rPr lang="en-US" dirty="0"/>
              <a:t>Thanks to everybody	</a:t>
            </a:r>
          </a:p>
        </p:txBody>
      </p:sp>
      <p:sp>
        <p:nvSpPr>
          <p:cNvPr id="3" name="Text Placeholder 2">
            <a:extLst>
              <a:ext uri="{FF2B5EF4-FFF2-40B4-BE49-F238E27FC236}">
                <a16:creationId xmlns:a16="http://schemas.microsoft.com/office/drawing/2014/main" id="{17C173FC-0257-E209-AB62-D86912FAB5C3}"/>
              </a:ext>
            </a:extLst>
          </p:cNvPr>
          <p:cNvSpPr>
            <a:spLocks noGrp="1"/>
          </p:cNvSpPr>
          <p:nvPr>
            <p:ph type="body" idx="1"/>
          </p:nvPr>
        </p:nvSpPr>
        <p:spPr/>
        <p:txBody>
          <a:bodyPr>
            <a:noAutofit/>
          </a:bodyPr>
          <a:lstStyle/>
          <a:p>
            <a:r>
              <a:rPr lang="en-US" sz="2400" dirty="0"/>
              <a:t>Now go with the Q&amp;A</a:t>
            </a:r>
          </a:p>
          <a:p>
            <a:r>
              <a:rPr lang="en-US" sz="2400" dirty="0"/>
              <a:t>… AND it’s not DEV-PROXY</a:t>
            </a:r>
          </a:p>
        </p:txBody>
      </p:sp>
      <p:pic>
        <p:nvPicPr>
          <p:cNvPr id="1026" name="Picture 2" descr="QR Code Image">
            <a:extLst>
              <a:ext uri="{FF2B5EF4-FFF2-40B4-BE49-F238E27FC236}">
                <a16:creationId xmlns:a16="http://schemas.microsoft.com/office/drawing/2014/main" id="{00132AB9-E9CF-C431-8D59-86A892DEC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99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87C38-B509-ED2B-EDA0-0AAE9A7DB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A4651-A8A1-4ECC-8C79-1758A24A8218}"/>
              </a:ext>
            </a:extLst>
          </p:cNvPr>
          <p:cNvSpPr>
            <a:spLocks noGrp="1"/>
          </p:cNvSpPr>
          <p:nvPr>
            <p:ph type="title"/>
          </p:nvPr>
        </p:nvSpPr>
        <p:spPr>
          <a:xfrm>
            <a:off x="1141411" y="619127"/>
            <a:ext cx="9906000" cy="930274"/>
          </a:xfrm>
        </p:spPr>
        <p:txBody>
          <a:bodyPr/>
          <a:lstStyle/>
          <a:p>
            <a:r>
              <a:rPr lang="en-US" dirty="0"/>
              <a:t>What THE TPM IS</a:t>
            </a:r>
          </a:p>
        </p:txBody>
      </p:sp>
      <p:sp>
        <p:nvSpPr>
          <p:cNvPr id="8" name="Text Placeholder 2">
            <a:extLst>
              <a:ext uri="{FF2B5EF4-FFF2-40B4-BE49-F238E27FC236}">
                <a16:creationId xmlns:a16="http://schemas.microsoft.com/office/drawing/2014/main" id="{5D86A431-2094-95AA-419A-ABBE29A7EDC6}"/>
              </a:ext>
            </a:extLst>
          </p:cNvPr>
          <p:cNvSpPr>
            <a:spLocks noGrp="1"/>
          </p:cNvSpPr>
          <p:nvPr>
            <p:ph type="body" idx="1"/>
          </p:nvPr>
        </p:nvSpPr>
        <p:spPr>
          <a:xfrm>
            <a:off x="502905" y="1549401"/>
            <a:ext cx="5334000" cy="452088"/>
          </a:xfrm>
        </p:spPr>
        <p:txBody>
          <a:bodyPr>
            <a:noAutofit/>
          </a:bodyPr>
          <a:lstStyle/>
          <a:p>
            <a:r>
              <a:rPr lang="en-US" sz="2800" dirty="0"/>
              <a:t>The good man-in-the-middle</a:t>
            </a:r>
          </a:p>
        </p:txBody>
      </p:sp>
      <p:sp>
        <p:nvSpPr>
          <p:cNvPr id="4" name="Content Placeholder 3">
            <a:extLst>
              <a:ext uri="{FF2B5EF4-FFF2-40B4-BE49-F238E27FC236}">
                <a16:creationId xmlns:a16="http://schemas.microsoft.com/office/drawing/2014/main" id="{EC79C1CC-0F72-5209-05B3-99A01AAF9B3B}"/>
              </a:ext>
            </a:extLst>
          </p:cNvPr>
          <p:cNvSpPr>
            <a:spLocks noGrp="1"/>
          </p:cNvSpPr>
          <p:nvPr>
            <p:ph sz="half" idx="2"/>
          </p:nvPr>
        </p:nvSpPr>
        <p:spPr>
          <a:xfrm>
            <a:off x="1141410" y="2427283"/>
            <a:ext cx="4878391" cy="3363915"/>
          </a:xfrm>
        </p:spPr>
        <p:txBody>
          <a:bodyPr>
            <a:normAutofit/>
          </a:bodyPr>
          <a:lstStyle/>
          <a:p>
            <a:r>
              <a:rPr lang="en-US" sz="2400"/>
              <a:t>A software!</a:t>
            </a:r>
          </a:p>
          <a:p>
            <a:r>
              <a:rPr lang="en-US" sz="2400" dirty="0"/>
              <a:t>A Transparent Proxy</a:t>
            </a:r>
          </a:p>
          <a:p>
            <a:r>
              <a:rPr lang="en-US" sz="2400" dirty="0"/>
              <a:t>An Emulator</a:t>
            </a:r>
          </a:p>
          <a:p>
            <a:r>
              <a:rPr lang="en-US" sz="2400" dirty="0"/>
              <a:t>A Network Packet Analyzer</a:t>
            </a:r>
          </a:p>
        </p:txBody>
      </p:sp>
      <p:pic>
        <p:nvPicPr>
          <p:cNvPr id="6" name="Picture 5">
            <a:extLst>
              <a:ext uri="{FF2B5EF4-FFF2-40B4-BE49-F238E27FC236}">
                <a16:creationId xmlns:a16="http://schemas.microsoft.com/office/drawing/2014/main" id="{DCF1CE9F-D27D-7926-9EED-5B0F5C644333}"/>
              </a:ext>
            </a:extLst>
          </p:cNvPr>
          <p:cNvPicPr>
            <a:picLocks noChangeAspect="1"/>
          </p:cNvPicPr>
          <p:nvPr/>
        </p:nvPicPr>
        <p:blipFill>
          <a:blip r:embed="rId3"/>
          <a:stretch>
            <a:fillRect/>
          </a:stretch>
        </p:blipFill>
        <p:spPr>
          <a:xfrm>
            <a:off x="5863895" y="1200318"/>
            <a:ext cx="4696528" cy="4590880"/>
          </a:xfrm>
          <a:prstGeom prst="rect">
            <a:avLst/>
          </a:prstGeom>
        </p:spPr>
      </p:pic>
    </p:spTree>
    <p:extLst>
      <p:ext uri="{BB962C8B-B14F-4D97-AF65-F5344CB8AC3E}">
        <p14:creationId xmlns:p14="http://schemas.microsoft.com/office/powerpoint/2010/main" val="204978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1141411" y="619127"/>
            <a:ext cx="9906000" cy="930274"/>
          </a:xfrm>
        </p:spPr>
        <p:txBody>
          <a:bodyPr/>
          <a:lstStyle/>
          <a:p>
            <a:r>
              <a:rPr lang="en-US" dirty="0"/>
              <a:t>There is already dev-proxy</a:t>
            </a:r>
          </a:p>
        </p:txBody>
      </p:sp>
      <p:sp>
        <p:nvSpPr>
          <p:cNvPr id="3" name="Text Placeholder 2">
            <a:extLst>
              <a:ext uri="{FF2B5EF4-FFF2-40B4-BE49-F238E27FC236}">
                <a16:creationId xmlns:a16="http://schemas.microsoft.com/office/drawing/2014/main" id="{E860A69E-8CAF-33C5-E868-8381454B984B}"/>
              </a:ext>
            </a:extLst>
          </p:cNvPr>
          <p:cNvSpPr>
            <a:spLocks noGrp="1"/>
          </p:cNvSpPr>
          <p:nvPr>
            <p:ph type="body" idx="1"/>
          </p:nvPr>
        </p:nvSpPr>
        <p:spPr>
          <a:xfrm>
            <a:off x="762000" y="1576386"/>
            <a:ext cx="8115300" cy="531814"/>
          </a:xfrm>
        </p:spPr>
        <p:txBody>
          <a:bodyPr>
            <a:noAutofit/>
          </a:bodyPr>
          <a:lstStyle/>
          <a:p>
            <a:r>
              <a:rPr lang="en-US" sz="2800" dirty="0"/>
              <a:t>Mocks, chaos engineering and simulated infrastructures</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1141410" y="2427283"/>
            <a:ext cx="6415090" cy="4033155"/>
          </a:xfrm>
        </p:spPr>
        <p:txBody>
          <a:bodyPr>
            <a:noAutofit/>
          </a:bodyPr>
          <a:lstStyle/>
          <a:p>
            <a:r>
              <a:rPr lang="en-US" sz="2200" dirty="0"/>
              <a:t>Simulate errors, rate limiting, responses</a:t>
            </a:r>
          </a:p>
          <a:p>
            <a:r>
              <a:rPr lang="en-US" sz="2200" dirty="0"/>
              <a:t>Mock entire infrastructures in minutes</a:t>
            </a:r>
          </a:p>
          <a:p>
            <a:r>
              <a:rPr lang="en-US" sz="2200" dirty="0"/>
              <a:t>Gold standard tests</a:t>
            </a:r>
          </a:p>
          <a:p>
            <a:r>
              <a:rPr lang="en-US" sz="2200" dirty="0"/>
              <a:t>Simulate non existing APIs</a:t>
            </a:r>
          </a:p>
          <a:p>
            <a:r>
              <a:rPr lang="en-US" sz="2200" dirty="0"/>
              <a:t>Protocols covered: </a:t>
            </a:r>
          </a:p>
          <a:p>
            <a:pPr lvl="1"/>
            <a:r>
              <a:rPr lang="en-US" sz="2200" dirty="0"/>
              <a:t>HTTP, HTTPS, Soap, REST</a:t>
            </a:r>
          </a:p>
        </p:txBody>
      </p:sp>
      <p:pic>
        <p:nvPicPr>
          <p:cNvPr id="1026" name="Picture 2" descr="Dev Proxy Toolkit - Visual Studio ...">
            <a:extLst>
              <a:ext uri="{FF2B5EF4-FFF2-40B4-BE49-F238E27FC236}">
                <a16:creationId xmlns:a16="http://schemas.microsoft.com/office/drawing/2014/main" id="{7DF749BD-01D4-91DB-6F15-D26316492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411" y="33178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A9DC88-01D4-77F3-A07D-1834AA8D0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251" y="4890298"/>
            <a:ext cx="1465049" cy="78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0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722625" y="587914"/>
            <a:ext cx="6865970" cy="711488"/>
          </a:xfrm>
        </p:spPr>
        <p:txBody>
          <a:bodyPr>
            <a:normAutofit fontScale="90000"/>
          </a:bodyPr>
          <a:lstStyle/>
          <a:p>
            <a:r>
              <a:rPr lang="en-US" dirty="0"/>
              <a:t>But with TPM you have this too…</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641009" y="1412422"/>
            <a:ext cx="6136309" cy="1273913"/>
          </a:xfrm>
        </p:spPr>
        <p:txBody>
          <a:bodyPr>
            <a:noAutofit/>
          </a:bodyPr>
          <a:lstStyle/>
          <a:p>
            <a:r>
              <a:rPr lang="en-US" sz="2400" dirty="0"/>
              <a:t>MySQL, Postgres, Mongo Db, Redis</a:t>
            </a:r>
          </a:p>
          <a:p>
            <a:r>
              <a:rPr lang="en-US" sz="2400" dirty="0"/>
              <a:t>AMQP 0.9, MQTT (next in line: Kafka)</a:t>
            </a:r>
          </a:p>
        </p:txBody>
      </p:sp>
      <p:pic>
        <p:nvPicPr>
          <p:cNvPr id="7" name="Picture 6">
            <a:extLst>
              <a:ext uri="{FF2B5EF4-FFF2-40B4-BE49-F238E27FC236}">
                <a16:creationId xmlns:a16="http://schemas.microsoft.com/office/drawing/2014/main" id="{A2228019-2783-CA06-12BA-919CD18D0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57" r="1741" b="-3"/>
          <a:stretch/>
        </p:blipFill>
        <p:spPr bwMode="auto">
          <a:xfrm>
            <a:off x="9461500" y="319083"/>
            <a:ext cx="2108200" cy="2108200"/>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A1CEED-5CFB-3683-90D2-9C28788544B4}"/>
              </a:ext>
            </a:extLst>
          </p:cNvPr>
          <p:cNvPicPr>
            <a:picLocks noChangeAspect="1"/>
          </p:cNvPicPr>
          <p:nvPr/>
        </p:nvPicPr>
        <p:blipFill>
          <a:blip r:embed="rId4"/>
          <a:stretch>
            <a:fillRect/>
          </a:stretch>
        </p:blipFill>
        <p:spPr>
          <a:xfrm>
            <a:off x="1069692" y="5858883"/>
            <a:ext cx="4861002" cy="759980"/>
          </a:xfrm>
          <a:prstGeom prst="rect">
            <a:avLst/>
          </a:prstGeom>
        </p:spPr>
      </p:pic>
      <p:pic>
        <p:nvPicPr>
          <p:cNvPr id="13" name="Picture 12">
            <a:extLst>
              <a:ext uri="{FF2B5EF4-FFF2-40B4-BE49-F238E27FC236}">
                <a16:creationId xmlns:a16="http://schemas.microsoft.com/office/drawing/2014/main" id="{772E16A4-45F3-9153-5772-3718C39CE8E6}"/>
              </a:ext>
            </a:extLst>
          </p:cNvPr>
          <p:cNvPicPr>
            <a:picLocks noChangeAspect="1"/>
          </p:cNvPicPr>
          <p:nvPr/>
        </p:nvPicPr>
        <p:blipFill>
          <a:blip r:embed="rId5"/>
          <a:stretch>
            <a:fillRect/>
          </a:stretch>
        </p:blipFill>
        <p:spPr>
          <a:xfrm>
            <a:off x="6301001" y="4765176"/>
            <a:ext cx="952633" cy="1838582"/>
          </a:xfrm>
          <a:prstGeom prst="rect">
            <a:avLst/>
          </a:prstGeom>
        </p:spPr>
      </p:pic>
      <p:pic>
        <p:nvPicPr>
          <p:cNvPr id="2052" name="Picture 4" descr="Azure Cosmos DB with use cases. Azure ...">
            <a:extLst>
              <a:ext uri="{FF2B5EF4-FFF2-40B4-BE49-F238E27FC236}">
                <a16:creationId xmlns:a16="http://schemas.microsoft.com/office/drawing/2014/main" id="{F348E423-11DE-2429-B466-50A78750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3620" y="4608142"/>
            <a:ext cx="1062038"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5307658-331F-A8B9-034E-20F6EEEBD8CB}"/>
              </a:ext>
            </a:extLst>
          </p:cNvPr>
          <p:cNvPicPr>
            <a:picLocks noChangeAspect="1"/>
          </p:cNvPicPr>
          <p:nvPr/>
        </p:nvPicPr>
        <p:blipFill>
          <a:blip r:embed="rId7"/>
          <a:stretch>
            <a:fillRect/>
          </a:stretch>
        </p:blipFill>
        <p:spPr>
          <a:xfrm>
            <a:off x="5494639" y="3871190"/>
            <a:ext cx="2029108" cy="552527"/>
          </a:xfrm>
          <a:prstGeom prst="rect">
            <a:avLst/>
          </a:prstGeom>
        </p:spPr>
      </p:pic>
      <p:pic>
        <p:nvPicPr>
          <p:cNvPr id="2056" name="Picture 8" descr="MQTT Specification">
            <a:extLst>
              <a:ext uri="{FF2B5EF4-FFF2-40B4-BE49-F238E27FC236}">
                <a16:creationId xmlns:a16="http://schemas.microsoft.com/office/drawing/2014/main" id="{AC36B94C-1041-FE21-F422-E65F30194A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437" y="5027366"/>
            <a:ext cx="2175885" cy="5525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ssage Queuing Protocol | Cleo">
            <a:extLst>
              <a:ext uri="{FF2B5EF4-FFF2-40B4-BE49-F238E27FC236}">
                <a16:creationId xmlns:a16="http://schemas.microsoft.com/office/drawing/2014/main" id="{69B4740B-E9D6-0D52-E487-8CCE85E2F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6110" y="3954759"/>
            <a:ext cx="2282524" cy="9246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9B635A4-55CA-B63A-80F1-C835F1856192}"/>
              </a:ext>
            </a:extLst>
          </p:cNvPr>
          <p:cNvPicPr>
            <a:picLocks noChangeAspect="1"/>
          </p:cNvPicPr>
          <p:nvPr/>
        </p:nvPicPr>
        <p:blipFill>
          <a:blip r:embed="rId10"/>
          <a:stretch>
            <a:fillRect/>
          </a:stretch>
        </p:blipFill>
        <p:spPr>
          <a:xfrm>
            <a:off x="5660409" y="2874362"/>
            <a:ext cx="1873126" cy="848870"/>
          </a:xfrm>
          <a:prstGeom prst="rect">
            <a:avLst/>
          </a:prstGeom>
        </p:spPr>
      </p:pic>
      <p:pic>
        <p:nvPicPr>
          <p:cNvPr id="23" name="Picture 22">
            <a:extLst>
              <a:ext uri="{FF2B5EF4-FFF2-40B4-BE49-F238E27FC236}">
                <a16:creationId xmlns:a16="http://schemas.microsoft.com/office/drawing/2014/main" id="{118C0470-D646-4AB2-1430-5EB1E7E8731A}"/>
              </a:ext>
            </a:extLst>
          </p:cNvPr>
          <p:cNvPicPr>
            <a:picLocks noChangeAspect="1"/>
          </p:cNvPicPr>
          <p:nvPr/>
        </p:nvPicPr>
        <p:blipFill>
          <a:blip r:embed="rId11"/>
          <a:stretch>
            <a:fillRect/>
          </a:stretch>
        </p:blipFill>
        <p:spPr>
          <a:xfrm>
            <a:off x="7588595" y="2542546"/>
            <a:ext cx="2407532" cy="1296949"/>
          </a:xfrm>
          <a:prstGeom prst="rect">
            <a:avLst/>
          </a:prstGeom>
        </p:spPr>
      </p:pic>
      <p:pic>
        <p:nvPicPr>
          <p:cNvPr id="2060" name="Picture 12" descr="Apache ActiveMQ - Wikipedia">
            <a:extLst>
              <a:ext uri="{FF2B5EF4-FFF2-40B4-BE49-F238E27FC236}">
                <a16:creationId xmlns:a16="http://schemas.microsoft.com/office/drawing/2014/main" id="{0034E69B-B0B4-840F-871C-A35A60C4C8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3129" y="1303429"/>
            <a:ext cx="1181100" cy="9667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BM MQ File Transfer Technology | Send ...">
            <a:extLst>
              <a:ext uri="{FF2B5EF4-FFF2-40B4-BE49-F238E27FC236}">
                <a16:creationId xmlns:a16="http://schemas.microsoft.com/office/drawing/2014/main" id="{CCD8AE89-2A57-AD35-799C-0D785888F5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1009" y="2811710"/>
            <a:ext cx="1390650" cy="8239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is Redis? | mySoftKey">
            <a:extLst>
              <a:ext uri="{FF2B5EF4-FFF2-40B4-BE49-F238E27FC236}">
                <a16:creationId xmlns:a16="http://schemas.microsoft.com/office/drawing/2014/main" id="{5B0BFCB7-8BAA-7174-6FFC-8843103FA9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5873" y="2751494"/>
            <a:ext cx="11620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EEE440D-5A82-9486-C7EE-C88DC969BC76}"/>
              </a:ext>
            </a:extLst>
          </p:cNvPr>
          <p:cNvPicPr>
            <a:picLocks noChangeAspect="1"/>
          </p:cNvPicPr>
          <p:nvPr/>
        </p:nvPicPr>
        <p:blipFill>
          <a:blip r:embed="rId15"/>
          <a:stretch>
            <a:fillRect/>
          </a:stretch>
        </p:blipFill>
        <p:spPr>
          <a:xfrm>
            <a:off x="8201645" y="227655"/>
            <a:ext cx="1065147" cy="1059230"/>
          </a:xfrm>
          <a:prstGeom prst="rect">
            <a:avLst/>
          </a:prstGeom>
        </p:spPr>
      </p:pic>
      <p:pic>
        <p:nvPicPr>
          <p:cNvPr id="27" name="Picture 26">
            <a:extLst>
              <a:ext uri="{FF2B5EF4-FFF2-40B4-BE49-F238E27FC236}">
                <a16:creationId xmlns:a16="http://schemas.microsoft.com/office/drawing/2014/main" id="{B2C909CA-9877-1DCF-54CE-6D26A09EF505}"/>
              </a:ext>
            </a:extLst>
          </p:cNvPr>
          <p:cNvPicPr>
            <a:picLocks noChangeAspect="1"/>
          </p:cNvPicPr>
          <p:nvPr/>
        </p:nvPicPr>
        <p:blipFill>
          <a:blip r:embed="rId16"/>
          <a:stretch>
            <a:fillRect/>
          </a:stretch>
        </p:blipFill>
        <p:spPr>
          <a:xfrm>
            <a:off x="498017" y="4893873"/>
            <a:ext cx="1676634" cy="866896"/>
          </a:xfrm>
          <a:prstGeom prst="rect">
            <a:avLst/>
          </a:prstGeom>
        </p:spPr>
      </p:pic>
      <p:pic>
        <p:nvPicPr>
          <p:cNvPr id="29" name="Picture 28">
            <a:extLst>
              <a:ext uri="{FF2B5EF4-FFF2-40B4-BE49-F238E27FC236}">
                <a16:creationId xmlns:a16="http://schemas.microsoft.com/office/drawing/2014/main" id="{05AEA963-743E-FFEC-CD41-755EB6DD16E8}"/>
              </a:ext>
            </a:extLst>
          </p:cNvPr>
          <p:cNvPicPr>
            <a:picLocks noChangeAspect="1"/>
          </p:cNvPicPr>
          <p:nvPr/>
        </p:nvPicPr>
        <p:blipFill>
          <a:blip r:embed="rId17"/>
          <a:stretch>
            <a:fillRect/>
          </a:stretch>
        </p:blipFill>
        <p:spPr>
          <a:xfrm>
            <a:off x="2898054" y="4861335"/>
            <a:ext cx="952633" cy="994310"/>
          </a:xfrm>
          <a:prstGeom prst="rect">
            <a:avLst/>
          </a:prstGeom>
        </p:spPr>
      </p:pic>
      <p:pic>
        <p:nvPicPr>
          <p:cNvPr id="31" name="Picture 30">
            <a:extLst>
              <a:ext uri="{FF2B5EF4-FFF2-40B4-BE49-F238E27FC236}">
                <a16:creationId xmlns:a16="http://schemas.microsoft.com/office/drawing/2014/main" id="{FC93A9DB-D971-8DC2-8BA1-2EF346FD5525}"/>
              </a:ext>
            </a:extLst>
          </p:cNvPr>
          <p:cNvPicPr>
            <a:picLocks noChangeAspect="1"/>
          </p:cNvPicPr>
          <p:nvPr/>
        </p:nvPicPr>
        <p:blipFill>
          <a:blip r:embed="rId18"/>
          <a:stretch>
            <a:fillRect/>
          </a:stretch>
        </p:blipFill>
        <p:spPr>
          <a:xfrm>
            <a:off x="287104" y="3857944"/>
            <a:ext cx="4557332" cy="940680"/>
          </a:xfrm>
          <a:prstGeom prst="rect">
            <a:avLst/>
          </a:prstGeom>
        </p:spPr>
      </p:pic>
    </p:spTree>
    <p:extLst>
      <p:ext uri="{BB962C8B-B14F-4D97-AF65-F5344CB8AC3E}">
        <p14:creationId xmlns:p14="http://schemas.microsoft.com/office/powerpoint/2010/main" val="384424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79EE1-E90A-804E-F786-6B0DB9FB7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2ABCA-7B3A-1170-C7E3-82E4E8FE3CDA}"/>
              </a:ext>
            </a:extLst>
          </p:cNvPr>
          <p:cNvSpPr>
            <a:spLocks noGrp="1"/>
          </p:cNvSpPr>
          <p:nvPr>
            <p:ph type="title"/>
          </p:nvPr>
        </p:nvSpPr>
        <p:spPr>
          <a:xfrm>
            <a:off x="1141411" y="619127"/>
            <a:ext cx="9906000" cy="930274"/>
          </a:xfrm>
        </p:spPr>
        <p:txBody>
          <a:bodyPr/>
          <a:lstStyle/>
          <a:p>
            <a:r>
              <a:rPr lang="en-US" dirty="0"/>
              <a:t>WHERE CAN be run</a:t>
            </a:r>
          </a:p>
        </p:txBody>
      </p:sp>
      <p:sp>
        <p:nvSpPr>
          <p:cNvPr id="3" name="Text Placeholder 2">
            <a:extLst>
              <a:ext uri="{FF2B5EF4-FFF2-40B4-BE49-F238E27FC236}">
                <a16:creationId xmlns:a16="http://schemas.microsoft.com/office/drawing/2014/main" id="{849F3073-A34B-F222-8863-0E9A6C20EF02}"/>
              </a:ext>
            </a:extLst>
          </p:cNvPr>
          <p:cNvSpPr>
            <a:spLocks noGrp="1"/>
          </p:cNvSpPr>
          <p:nvPr>
            <p:ph type="body" idx="1"/>
          </p:nvPr>
        </p:nvSpPr>
        <p:spPr>
          <a:xfrm>
            <a:off x="1103310" y="1542017"/>
            <a:ext cx="8062273" cy="369777"/>
          </a:xfrm>
        </p:spPr>
        <p:txBody>
          <a:bodyPr>
            <a:noAutofit/>
          </a:bodyPr>
          <a:lstStyle/>
          <a:p>
            <a:r>
              <a:rPr lang="en-US" sz="2800" dirty="0"/>
              <a:t>Hint: Mostly everywhere, it’s wire protocol </a:t>
            </a:r>
            <a:r>
              <a:rPr lang="en-US" sz="2800" dirty="0">
                <a:sym typeface="Wingdings" panose="05000000000000000000" pitchFamily="2" charset="2"/>
              </a:rPr>
              <a:t></a:t>
            </a:r>
            <a:endParaRPr lang="en-US" sz="2800" dirty="0"/>
          </a:p>
        </p:txBody>
      </p:sp>
      <p:sp>
        <p:nvSpPr>
          <p:cNvPr id="4" name="Content Placeholder 3">
            <a:extLst>
              <a:ext uri="{FF2B5EF4-FFF2-40B4-BE49-F238E27FC236}">
                <a16:creationId xmlns:a16="http://schemas.microsoft.com/office/drawing/2014/main" id="{0E8C1181-A602-E007-6F2E-F8819E5040A3}"/>
              </a:ext>
            </a:extLst>
          </p:cNvPr>
          <p:cNvSpPr>
            <a:spLocks noGrp="1"/>
          </p:cNvSpPr>
          <p:nvPr>
            <p:ph sz="half" idx="2"/>
          </p:nvPr>
        </p:nvSpPr>
        <p:spPr>
          <a:xfrm>
            <a:off x="911041" y="2112050"/>
            <a:ext cx="4878391" cy="3935417"/>
          </a:xfrm>
        </p:spPr>
        <p:txBody>
          <a:bodyPr>
            <a:noAutofit/>
          </a:bodyPr>
          <a:lstStyle/>
          <a:p>
            <a:r>
              <a:rPr lang="en-US" sz="2000" dirty="0"/>
              <a:t>Agnostic in respect of</a:t>
            </a:r>
          </a:p>
          <a:p>
            <a:pPr lvl="1"/>
            <a:r>
              <a:rPr lang="en-US" sz="2000" dirty="0"/>
              <a:t>Language</a:t>
            </a:r>
          </a:p>
          <a:p>
            <a:pPr lvl="1"/>
            <a:r>
              <a:rPr lang="en-US" sz="2000" dirty="0"/>
              <a:t>Infrastructure</a:t>
            </a:r>
          </a:p>
          <a:p>
            <a:pPr lvl="1"/>
            <a:r>
              <a:rPr lang="en-US" sz="2000" dirty="0"/>
              <a:t>Architecture</a:t>
            </a:r>
          </a:p>
          <a:p>
            <a:r>
              <a:rPr lang="en-US" sz="2000" dirty="0"/>
              <a:t>Run as </a:t>
            </a:r>
          </a:p>
          <a:p>
            <a:pPr lvl="1"/>
            <a:r>
              <a:rPr lang="en-US" sz="2000" dirty="0"/>
              <a:t>Command line</a:t>
            </a:r>
          </a:p>
          <a:p>
            <a:pPr lvl="1"/>
            <a:r>
              <a:rPr lang="en-US" sz="2000" dirty="0"/>
              <a:t>Docker image </a:t>
            </a:r>
          </a:p>
          <a:p>
            <a:pPr lvl="1"/>
            <a:r>
              <a:rPr lang="en-US" sz="2000" dirty="0"/>
              <a:t>Kubernetes</a:t>
            </a:r>
          </a:p>
          <a:p>
            <a:pPr lvl="1"/>
            <a:r>
              <a:rPr lang="en-US" sz="2000" dirty="0"/>
              <a:t>CI/CD Integration</a:t>
            </a:r>
          </a:p>
          <a:p>
            <a:pPr lvl="1"/>
            <a:r>
              <a:rPr lang="en-US" sz="2000" dirty="0"/>
              <a:t>Embedded in Java</a:t>
            </a:r>
          </a:p>
        </p:txBody>
      </p:sp>
      <p:grpSp>
        <p:nvGrpSpPr>
          <p:cNvPr id="5" name="Group 4">
            <a:extLst>
              <a:ext uri="{FF2B5EF4-FFF2-40B4-BE49-F238E27FC236}">
                <a16:creationId xmlns:a16="http://schemas.microsoft.com/office/drawing/2014/main" id="{EEB5E6E6-6B2B-7388-BBCC-69BEAE23D010}"/>
              </a:ext>
            </a:extLst>
          </p:cNvPr>
          <p:cNvGrpSpPr/>
          <p:nvPr/>
        </p:nvGrpSpPr>
        <p:grpSpPr>
          <a:xfrm>
            <a:off x="5791193" y="2112050"/>
            <a:ext cx="4768207" cy="3709897"/>
            <a:chOff x="3677118" y="981750"/>
            <a:chExt cx="4768207" cy="3709897"/>
          </a:xfrm>
        </p:grpSpPr>
        <p:grpSp>
          <p:nvGrpSpPr>
            <p:cNvPr id="6" name="Group 5">
              <a:extLst>
                <a:ext uri="{FF2B5EF4-FFF2-40B4-BE49-F238E27FC236}">
                  <a16:creationId xmlns:a16="http://schemas.microsoft.com/office/drawing/2014/main" id="{EF45D2BF-B71F-493B-D68C-F9FFDBF5CDB3}"/>
                </a:ext>
              </a:extLst>
            </p:cNvPr>
            <p:cNvGrpSpPr/>
            <p:nvPr/>
          </p:nvGrpSpPr>
          <p:grpSpPr>
            <a:xfrm>
              <a:off x="3969068" y="981750"/>
              <a:ext cx="4476257" cy="3091571"/>
              <a:chOff x="4738688" y="1461529"/>
              <a:chExt cx="6619579" cy="4858723"/>
            </a:xfrm>
          </p:grpSpPr>
          <p:pic>
            <p:nvPicPr>
              <p:cNvPr id="10" name="Picture 2" descr="Docker Container: What is it and what ...">
                <a:extLst>
                  <a:ext uri="{FF2B5EF4-FFF2-40B4-BE49-F238E27FC236}">
                    <a16:creationId xmlns:a16="http://schemas.microsoft.com/office/drawing/2014/main" id="{EECE7CDB-D757-CDAD-2AC9-27D1CC3E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002" y="2458244"/>
                <a:ext cx="2036403" cy="1064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Windows — Story">
                <a:extLst>
                  <a:ext uri="{FF2B5EF4-FFF2-40B4-BE49-F238E27FC236}">
                    <a16:creationId xmlns:a16="http://schemas.microsoft.com/office/drawing/2014/main" id="{D06E9806-5FF5-9892-7B21-E05D56D6F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2586039"/>
                <a:ext cx="2183014" cy="13557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Tux (mascotte) - Wikipedia">
                <a:extLst>
                  <a:ext uri="{FF2B5EF4-FFF2-40B4-BE49-F238E27FC236}">
                    <a16:creationId xmlns:a16="http://schemas.microsoft.com/office/drawing/2014/main" id="{CCD5EF18-C08A-CC2D-2DFD-5B25479F6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632" y="2257415"/>
                <a:ext cx="1330586" cy="15824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macOS Logo, symbol, meaning, history ...">
                <a:extLst>
                  <a:ext uri="{FF2B5EF4-FFF2-40B4-BE49-F238E27FC236}">
                    <a16:creationId xmlns:a16="http://schemas.microsoft.com/office/drawing/2014/main" id="{A7A50DA5-F026-EF9A-A401-1A12556EB6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263" y="3657366"/>
                <a:ext cx="2036403" cy="11403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ntel to Report Fourth-Quarter and Full ...">
                <a:extLst>
                  <a:ext uri="{FF2B5EF4-FFF2-40B4-BE49-F238E27FC236}">
                    <a16:creationId xmlns:a16="http://schemas.microsoft.com/office/drawing/2014/main" id="{5AB131AE-3EC3-8520-E7EA-B2F60ABA5D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5203" y="4126485"/>
                <a:ext cx="2452246" cy="12261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orporate Logo Guidelines – Arm®">
                <a:extLst>
                  <a:ext uri="{FF2B5EF4-FFF2-40B4-BE49-F238E27FC236}">
                    <a16:creationId xmlns:a16="http://schemas.microsoft.com/office/drawing/2014/main" id="{8753B1A9-994A-222B-18C7-E0DD08637D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5326" y="4697934"/>
                <a:ext cx="1709737" cy="9910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Java, HD, logo, png | PNGWing">
                <a:extLst>
                  <a:ext uri="{FF2B5EF4-FFF2-40B4-BE49-F238E27FC236}">
                    <a16:creationId xmlns:a16="http://schemas.microsoft.com/office/drawing/2014/main" id="{38788589-7F9F-9169-7629-CC3833C80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1702" y="4932689"/>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NET - Wikipedia">
                <a:extLst>
                  <a:ext uri="{FF2B5EF4-FFF2-40B4-BE49-F238E27FC236}">
                    <a16:creationId xmlns:a16="http://schemas.microsoft.com/office/drawing/2014/main" id="{8FC1EFF3-B7EA-D288-CE3D-7B1DD395D1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3966" y="5084329"/>
                <a:ext cx="832665" cy="832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What is Python Coding? | Juni Learning">
                <a:extLst>
                  <a:ext uri="{FF2B5EF4-FFF2-40B4-BE49-F238E27FC236}">
                    <a16:creationId xmlns:a16="http://schemas.microsoft.com/office/drawing/2014/main" id="{61B8C8BB-EAE1-9E94-5B09-A2E6A5EEBB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3273" y="5248690"/>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Golang and why it matters. Go, or as ...">
                <a:extLst>
                  <a:ext uri="{FF2B5EF4-FFF2-40B4-BE49-F238E27FC236}">
                    <a16:creationId xmlns:a16="http://schemas.microsoft.com/office/drawing/2014/main" id="{BAE8BC9C-4227-B0AD-7AAD-0C37505730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9105" y="4161758"/>
                <a:ext cx="919162" cy="9191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Rust Programming Language ...">
                <a:extLst>
                  <a:ext uri="{FF2B5EF4-FFF2-40B4-BE49-F238E27FC236}">
                    <a16:creationId xmlns:a16="http://schemas.microsoft.com/office/drawing/2014/main" id="{59540AAE-446C-AB75-D3F5-31EBAB0E2E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1416" y="1461529"/>
                <a:ext cx="2455743" cy="86177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Understanding GitLab CI/CD Variables ...">
              <a:extLst>
                <a:ext uri="{FF2B5EF4-FFF2-40B4-BE49-F238E27FC236}">
                  <a16:creationId xmlns:a16="http://schemas.microsoft.com/office/drawing/2014/main" id="{34C8528E-99F9-1F65-1155-0F90AC33C1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6628" y="1176608"/>
              <a:ext cx="1461286" cy="6106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ENKINS Automazione Dei Processi di ...">
              <a:extLst>
                <a:ext uri="{FF2B5EF4-FFF2-40B4-BE49-F238E27FC236}">
                  <a16:creationId xmlns:a16="http://schemas.microsoft.com/office/drawing/2014/main" id="{0FDC152D-466D-828E-A994-70EC7DF4E2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7118" y="3732407"/>
              <a:ext cx="1280636" cy="959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329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6D06-8441-D45F-24BC-F37BC2346C0C}"/>
              </a:ext>
            </a:extLst>
          </p:cNvPr>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264434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93B0-D185-8D2F-249B-9071AB175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8246-2C15-1E43-983F-EC72CE869CD5}"/>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FD2F28EA-5082-5776-43EA-FE8EE018E92F}"/>
              </a:ext>
            </a:extLst>
          </p:cNvPr>
          <p:cNvSpPr>
            <a:spLocks noGrp="1"/>
          </p:cNvSpPr>
          <p:nvPr>
            <p:ph type="body" idx="1"/>
          </p:nvPr>
        </p:nvSpPr>
        <p:spPr>
          <a:xfrm>
            <a:off x="1141410" y="1576386"/>
            <a:ext cx="4649783" cy="459408"/>
          </a:xfrm>
        </p:spPr>
        <p:txBody>
          <a:bodyPr/>
          <a:lstStyle/>
          <a:p>
            <a:r>
              <a:rPr lang="en-US" sz="2800" b="1" dirty="0"/>
              <a:t>*with chaos included</a:t>
            </a:r>
          </a:p>
        </p:txBody>
      </p:sp>
      <p:sp>
        <p:nvSpPr>
          <p:cNvPr id="4" name="Content Placeholder 3">
            <a:extLst>
              <a:ext uri="{FF2B5EF4-FFF2-40B4-BE49-F238E27FC236}">
                <a16:creationId xmlns:a16="http://schemas.microsoft.com/office/drawing/2014/main" id="{616FF37A-BB79-F032-4EDD-F7297461AA60}"/>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6" name="Group 5">
            <a:extLst>
              <a:ext uri="{FF2B5EF4-FFF2-40B4-BE49-F238E27FC236}">
                <a16:creationId xmlns:a16="http://schemas.microsoft.com/office/drawing/2014/main" id="{F303477F-2B84-0CAC-92EC-CB3680A1BD59}"/>
              </a:ext>
            </a:extLst>
          </p:cNvPr>
          <p:cNvGrpSpPr/>
          <p:nvPr/>
        </p:nvGrpSpPr>
        <p:grpSpPr>
          <a:xfrm>
            <a:off x="4292601" y="1639886"/>
            <a:ext cx="7059200" cy="4331325"/>
            <a:chOff x="3022989" y="1346100"/>
            <a:chExt cx="5915811" cy="3528151"/>
          </a:xfrm>
        </p:grpSpPr>
        <p:pic>
          <p:nvPicPr>
            <p:cNvPr id="8" name="Picture 7">
              <a:extLst>
                <a:ext uri="{FF2B5EF4-FFF2-40B4-BE49-F238E27FC236}">
                  <a16:creationId xmlns:a16="http://schemas.microsoft.com/office/drawing/2014/main" id="{5EA88849-1267-1F95-5A84-6B070792CB23}"/>
                </a:ext>
              </a:extLst>
            </p:cNvPr>
            <p:cNvPicPr>
              <a:picLocks noChangeAspect="1"/>
            </p:cNvPicPr>
            <p:nvPr/>
          </p:nvPicPr>
          <p:blipFill>
            <a:blip r:embed="rId3"/>
            <a:stretch>
              <a:fillRect/>
            </a:stretch>
          </p:blipFill>
          <p:spPr>
            <a:xfrm>
              <a:off x="3672581" y="1346100"/>
              <a:ext cx="4765022" cy="2220824"/>
            </a:xfrm>
            <a:prstGeom prst="rect">
              <a:avLst/>
            </a:prstGeom>
          </p:spPr>
        </p:pic>
        <p:pic>
          <p:nvPicPr>
            <p:cNvPr id="9" name="Picture 8">
              <a:extLst>
                <a:ext uri="{FF2B5EF4-FFF2-40B4-BE49-F238E27FC236}">
                  <a16:creationId xmlns:a16="http://schemas.microsoft.com/office/drawing/2014/main" id="{C1E3EFE0-5BD5-5496-1AC3-47B882D2B390}"/>
                </a:ext>
              </a:extLst>
            </p:cNvPr>
            <p:cNvPicPr>
              <a:picLocks noChangeAspect="1"/>
            </p:cNvPicPr>
            <p:nvPr/>
          </p:nvPicPr>
          <p:blipFill>
            <a:blip r:embed="rId4"/>
            <a:stretch>
              <a:fillRect/>
            </a:stretch>
          </p:blipFill>
          <p:spPr>
            <a:xfrm>
              <a:off x="5393147" y="3743219"/>
              <a:ext cx="3545653" cy="1131032"/>
            </a:xfrm>
            <a:prstGeom prst="rect">
              <a:avLst/>
            </a:prstGeom>
          </p:spPr>
        </p:pic>
        <p:pic>
          <p:nvPicPr>
            <p:cNvPr id="10" name="Picture 9">
              <a:extLst>
                <a:ext uri="{FF2B5EF4-FFF2-40B4-BE49-F238E27FC236}">
                  <a16:creationId xmlns:a16="http://schemas.microsoft.com/office/drawing/2014/main" id="{2F09E994-5BA5-C3E6-FB6B-595EF69F7B20}"/>
                </a:ext>
              </a:extLst>
            </p:cNvPr>
            <p:cNvPicPr>
              <a:picLocks noChangeAspect="1"/>
            </p:cNvPicPr>
            <p:nvPr/>
          </p:nvPicPr>
          <p:blipFill>
            <a:blip r:embed="rId5"/>
            <a:stretch>
              <a:fillRect/>
            </a:stretch>
          </p:blipFill>
          <p:spPr>
            <a:xfrm>
              <a:off x="3022989" y="3169038"/>
              <a:ext cx="1762371" cy="1705213"/>
            </a:xfrm>
            <a:prstGeom prst="rect">
              <a:avLst/>
            </a:prstGeom>
          </p:spPr>
        </p:pic>
      </p:grpSp>
    </p:spTree>
    <p:extLst>
      <p:ext uri="{BB962C8B-B14F-4D97-AF65-F5344CB8AC3E}">
        <p14:creationId xmlns:p14="http://schemas.microsoft.com/office/powerpoint/2010/main" val="353131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821C-EF13-FB74-6842-06E339BC0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0ACC9-F5DA-784B-910E-A8FC8D3AC1B2}"/>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08523D75-4578-C42F-7459-9EEA622C8E8E}"/>
              </a:ext>
            </a:extLst>
          </p:cNvPr>
          <p:cNvSpPr>
            <a:spLocks noGrp="1"/>
          </p:cNvSpPr>
          <p:nvPr>
            <p:ph type="body" idx="1"/>
          </p:nvPr>
        </p:nvSpPr>
        <p:spPr>
          <a:xfrm>
            <a:off x="1141410" y="1576386"/>
            <a:ext cx="4649783" cy="582614"/>
          </a:xfrm>
        </p:spPr>
        <p:txBody>
          <a:bodyPr/>
          <a:lstStyle/>
          <a:p>
            <a:r>
              <a:rPr lang="en-US" sz="2800" dirty="0"/>
              <a:t>*NO SERVERS INCLUDED!</a:t>
            </a:r>
          </a:p>
        </p:txBody>
      </p:sp>
      <p:sp>
        <p:nvSpPr>
          <p:cNvPr id="4" name="Content Placeholder 3">
            <a:extLst>
              <a:ext uri="{FF2B5EF4-FFF2-40B4-BE49-F238E27FC236}">
                <a16:creationId xmlns:a16="http://schemas.microsoft.com/office/drawing/2014/main" id="{7488D834-DE1D-05B2-4735-1D466B40A0F2}"/>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5" name="Group 4">
            <a:extLst>
              <a:ext uri="{FF2B5EF4-FFF2-40B4-BE49-F238E27FC236}">
                <a16:creationId xmlns:a16="http://schemas.microsoft.com/office/drawing/2014/main" id="{F1CAD347-00E3-68E4-77F0-BE6A561E2BDD}"/>
              </a:ext>
            </a:extLst>
          </p:cNvPr>
          <p:cNvGrpSpPr/>
          <p:nvPr/>
        </p:nvGrpSpPr>
        <p:grpSpPr>
          <a:xfrm>
            <a:off x="4776766" y="2200268"/>
            <a:ext cx="6526233" cy="4162432"/>
            <a:chOff x="2973367" y="1470800"/>
            <a:chExt cx="5548056" cy="3623170"/>
          </a:xfrm>
        </p:grpSpPr>
        <p:pic>
          <p:nvPicPr>
            <p:cNvPr id="7" name="Picture 6">
              <a:extLst>
                <a:ext uri="{FF2B5EF4-FFF2-40B4-BE49-F238E27FC236}">
                  <a16:creationId xmlns:a16="http://schemas.microsoft.com/office/drawing/2014/main" id="{06351954-EB1A-1BE8-D4E7-3B008C12007C}"/>
                </a:ext>
              </a:extLst>
            </p:cNvPr>
            <p:cNvPicPr>
              <a:picLocks noChangeAspect="1"/>
            </p:cNvPicPr>
            <p:nvPr/>
          </p:nvPicPr>
          <p:blipFill>
            <a:blip r:embed="rId3"/>
            <a:stretch>
              <a:fillRect/>
            </a:stretch>
          </p:blipFill>
          <p:spPr>
            <a:xfrm>
              <a:off x="3756401" y="1470800"/>
              <a:ext cx="4765022" cy="2220824"/>
            </a:xfrm>
            <a:prstGeom prst="rect">
              <a:avLst/>
            </a:prstGeom>
          </p:spPr>
        </p:pic>
        <p:pic>
          <p:nvPicPr>
            <p:cNvPr id="11" name="Picture 10">
              <a:extLst>
                <a:ext uri="{FF2B5EF4-FFF2-40B4-BE49-F238E27FC236}">
                  <a16:creationId xmlns:a16="http://schemas.microsoft.com/office/drawing/2014/main" id="{A90FA134-FB7B-40EF-30EF-DAEF5F075F22}"/>
                </a:ext>
              </a:extLst>
            </p:cNvPr>
            <p:cNvPicPr>
              <a:picLocks noChangeAspect="1"/>
            </p:cNvPicPr>
            <p:nvPr/>
          </p:nvPicPr>
          <p:blipFill>
            <a:blip r:embed="rId4"/>
            <a:stretch>
              <a:fillRect/>
            </a:stretch>
          </p:blipFill>
          <p:spPr>
            <a:xfrm>
              <a:off x="2973367" y="2380924"/>
              <a:ext cx="2406354" cy="2713046"/>
            </a:xfrm>
            <a:prstGeom prst="rect">
              <a:avLst/>
            </a:prstGeom>
          </p:spPr>
        </p:pic>
      </p:grpSp>
    </p:spTree>
    <p:extLst>
      <p:ext uri="{BB962C8B-B14F-4D97-AF65-F5344CB8AC3E}">
        <p14:creationId xmlns:p14="http://schemas.microsoft.com/office/powerpoint/2010/main" val="39431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CEE3-25B7-9CF5-E420-D59C0FCBA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D0C91-0912-84B4-F59A-827B0DE70532}"/>
              </a:ext>
            </a:extLst>
          </p:cNvPr>
          <p:cNvSpPr>
            <a:spLocks noGrp="1"/>
          </p:cNvSpPr>
          <p:nvPr>
            <p:ph type="title"/>
          </p:nvPr>
        </p:nvSpPr>
        <p:spPr/>
        <p:txBody>
          <a:bodyPr/>
          <a:lstStyle/>
          <a:p>
            <a:r>
              <a:rPr lang="en-US" dirty="0"/>
              <a:t>LET’s go deeper</a:t>
            </a:r>
          </a:p>
        </p:txBody>
      </p:sp>
    </p:spTree>
    <p:extLst>
      <p:ext uri="{BB962C8B-B14F-4D97-AF65-F5344CB8AC3E}">
        <p14:creationId xmlns:p14="http://schemas.microsoft.com/office/powerpoint/2010/main" val="36190650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251</TotalTime>
  <Words>1928</Words>
  <Application>Microsoft Office PowerPoint</Application>
  <PresentationFormat>Widescreen</PresentationFormat>
  <Paragraphs>195</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Trebuchet MS</vt:lpstr>
      <vt:lpstr>Wingdings</vt:lpstr>
      <vt:lpstr>Wingdings 3</vt:lpstr>
      <vt:lpstr>Facet</vt:lpstr>
      <vt:lpstr>The protocol master</vt:lpstr>
      <vt:lpstr>What THE TPM IS</vt:lpstr>
      <vt:lpstr>There is already dev-proxy</vt:lpstr>
      <vt:lpstr>But with TPM you have this too…</vt:lpstr>
      <vt:lpstr>WHERE CAN be run</vt:lpstr>
      <vt:lpstr>DEMO TIME!</vt:lpstr>
      <vt:lpstr>.net core todo application*</vt:lpstr>
      <vt:lpstr>.net core todo application*</vt:lpstr>
      <vt:lpstr>LET’s go deeper</vt:lpstr>
      <vt:lpstr>Other features</vt:lpstr>
      <vt:lpstr>Find out more</vt:lpstr>
      <vt:lpstr>Thanks to everybody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dr</dc:creator>
  <cp:lastModifiedBy>e dr</cp:lastModifiedBy>
  <cp:revision>13</cp:revision>
  <dcterms:created xsi:type="dcterms:W3CDTF">2025-02-14T10:56:34Z</dcterms:created>
  <dcterms:modified xsi:type="dcterms:W3CDTF">2025-02-27T16:12:56Z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